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57" r:id="rId5"/>
    <p:sldId id="261" r:id="rId6"/>
    <p:sldId id="263" r:id="rId7"/>
    <p:sldId id="264" r:id="rId8"/>
    <p:sldId id="258" r:id="rId9"/>
    <p:sldId id="262" r:id="rId10"/>
    <p:sldId id="265" r:id="rId11"/>
    <p:sldId id="266" r:id="rId12"/>
    <p:sldId id="259" r:id="rId13"/>
    <p:sldId id="267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12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6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685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61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844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353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244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58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860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547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954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924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2979-78D4-46F3-BE3A-A0BB1637E0A5}" type="datetimeFigureOut">
              <a:rPr lang="en-US" smtClean="0"/>
              <a:pPr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1BFBC-CA6E-4CB4-890A-60FC7879F7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04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46549" y="2113074"/>
            <a:ext cx="94087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1:     CỔNG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TRƯỜNG MỞ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RA</a:t>
            </a:r>
          </a:p>
          <a:p>
            <a:pPr algn="ctr"/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LÍ LAN -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368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8034" y="257577"/>
            <a:ext cx="10006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Vai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vế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tương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lai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Flowchart: Sequential Access Storage 2"/>
          <p:cNvSpPr/>
          <p:nvPr/>
        </p:nvSpPr>
        <p:spPr>
          <a:xfrm>
            <a:off x="927279" y="1146220"/>
            <a:ext cx="4121239" cy="3567448"/>
          </a:xfrm>
          <a:prstGeom prst="flowChartMagneticTa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(?)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396248" y="1635617"/>
            <a:ext cx="5409127" cy="406972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chệch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69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Wave 1"/>
          <p:cNvSpPr/>
          <p:nvPr/>
        </p:nvSpPr>
        <p:spPr>
          <a:xfrm>
            <a:off x="1816458" y="206241"/>
            <a:ext cx="7340958" cy="1532586"/>
          </a:xfrm>
          <a:prstGeom prst="doubleWav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ND: </a:t>
            </a:r>
          </a:p>
          <a:p>
            <a:pPr algn="just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HT: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HS </a:t>
            </a:r>
          </a:p>
          <a:p>
            <a:pPr algn="just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7-Point Star 4"/>
          <p:cNvSpPr/>
          <p:nvPr/>
        </p:nvSpPr>
        <p:spPr>
          <a:xfrm>
            <a:off x="360608" y="1751527"/>
            <a:ext cx="5164429" cy="4584879"/>
          </a:xfrm>
          <a:prstGeom prst="star7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endParaRPr lang="en-US" sz="2400" b="1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+ 2:</a:t>
            </a:r>
            <a:endParaRPr lang="en-US" sz="2400" b="1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(?)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qua...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TG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TG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6684134" y="1906073"/>
            <a:ext cx="5507866" cy="3953814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+ 4</a:t>
            </a:r>
          </a:p>
          <a:p>
            <a:pPr algn="just">
              <a:lnSpc>
                <a:spcPct val="115000"/>
              </a:lnSpc>
            </a:pP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(?)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hay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Theo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54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0913" y="141668"/>
            <a:ext cx="10779617" cy="101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Vai trò của giáo dục đối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voi 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 hệ tương lai.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0913" y="1263091"/>
            <a:ext cx="11157397" cy="302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16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6654800" y="1371600"/>
            <a:ext cx="4356100" cy="29083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dung: 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con.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08700" y="1266825"/>
            <a:ext cx="5181600" cy="4351338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3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</a:t>
            </a:r>
            <a:r>
              <a:rPr lang="en-US" dirty="0" err="1" smtClean="0"/>
              <a:t>HoẠT</a:t>
            </a:r>
            <a:r>
              <a:rPr lang="en-US" dirty="0" smtClean="0"/>
              <a:t> ĐỘNG LUYỆN TẬP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ke-lai-ngay-khai-giang-ma-em-nho-ma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79601"/>
            <a:ext cx="5181600" cy="384781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Dặn</a:t>
            </a:r>
            <a:r>
              <a:rPr lang="en-US" dirty="0" smtClean="0"/>
              <a:t> </a:t>
            </a:r>
            <a:r>
              <a:rPr lang="en-US" dirty="0" err="1" smtClean="0"/>
              <a:t>dò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cũ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Soạn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: </a:t>
            </a:r>
            <a:r>
              <a:rPr lang="en-US" dirty="0" err="1" smtClean="0"/>
              <a:t>Mẹ</a:t>
            </a:r>
            <a:r>
              <a:rPr lang="en-US" dirty="0" smtClean="0"/>
              <a:t> </a:t>
            </a:r>
            <a:r>
              <a:rPr lang="en-US" dirty="0" err="1" smtClean="0"/>
              <a:t>tôi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00" y="203201"/>
            <a:ext cx="10972800" cy="4445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HOẠT ĐỘNG KHỞI ĐỘNG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681038"/>
            <a:ext cx="10579100" cy="1503362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tải xuống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2112145"/>
            <a:ext cx="7023100" cy="43092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8712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HOẠT ĐỘNG HÌNH THÀNH KIẾN THỨC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6946" y="2166155"/>
            <a:ext cx="80750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- </a:t>
            </a:r>
            <a:r>
              <a:rPr lang="vi-VN" sz="2400" dirty="0" smtClean="0">
                <a:latin typeface="+mj-lt"/>
              </a:rPr>
              <a:t>Lý </a:t>
            </a:r>
            <a:r>
              <a:rPr lang="vi-VN" sz="2400" dirty="0">
                <a:latin typeface="+mj-lt"/>
              </a:rPr>
              <a:t>Lan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vi-VN" sz="2400" dirty="0" smtClean="0">
                <a:latin typeface="+mj-lt"/>
              </a:rPr>
              <a:t> </a:t>
            </a:r>
            <a:r>
              <a:rPr lang="vi-VN" sz="2400" dirty="0">
                <a:latin typeface="+mj-lt"/>
              </a:rPr>
              <a:t>năm 1957 tại Thủ Dầu Một, tỉnh Bình Dương. 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T</a:t>
            </a:r>
            <a:r>
              <a:rPr lang="vi-VN" sz="2400" dirty="0" smtClean="0">
                <a:latin typeface="+mj-lt"/>
              </a:rPr>
              <a:t>ruyện </a:t>
            </a:r>
            <a:r>
              <a:rPr lang="vi-VN" sz="2400" dirty="0">
                <a:latin typeface="+mj-lt"/>
              </a:rPr>
              <a:t>ngắn đầu </a:t>
            </a:r>
            <a:r>
              <a:rPr lang="vi-VN" sz="2400" dirty="0" smtClean="0">
                <a:latin typeface="+mj-lt"/>
              </a:rPr>
              <a:t>tay</a:t>
            </a:r>
            <a:r>
              <a:rPr lang="en-US" sz="2400" dirty="0" smtClean="0">
                <a:latin typeface="+mj-lt"/>
              </a:rPr>
              <a:t>:</a:t>
            </a:r>
            <a:r>
              <a:rPr lang="vi-VN" sz="2400" dirty="0">
                <a:latin typeface="+mj-lt"/>
              </a:rPr>
              <a:t> </a:t>
            </a:r>
            <a:r>
              <a:rPr lang="vi-VN" sz="2400" i="1" dirty="0">
                <a:latin typeface="+mj-lt"/>
              </a:rPr>
              <a:t>Chàng Nghệ Sĩ</a:t>
            </a:r>
            <a:r>
              <a:rPr lang="vi-VN" sz="2400" dirty="0">
                <a:latin typeface="+mj-lt"/>
              </a:rPr>
              <a:t> in trên báo Tuổi Trẻ và được giải thưởng (năm 1978). 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+ </a:t>
            </a:r>
            <a:r>
              <a:rPr lang="vi-VN" sz="2400" dirty="0" smtClean="0">
                <a:latin typeface="+mj-lt"/>
              </a:rPr>
              <a:t>Tập </a:t>
            </a:r>
            <a:r>
              <a:rPr lang="vi-VN" sz="2400" dirty="0">
                <a:latin typeface="+mj-lt"/>
              </a:rPr>
              <a:t>truyện ngắn đầu tay </a:t>
            </a:r>
            <a:r>
              <a:rPr lang="vi-VN" sz="2400" i="1" dirty="0">
                <a:latin typeface="+mj-lt"/>
              </a:rPr>
              <a:t>Cỏ hát</a:t>
            </a:r>
            <a:r>
              <a:rPr lang="vi-VN" sz="2400" dirty="0">
                <a:latin typeface="+mj-lt"/>
              </a:rPr>
              <a:t> (in chung với Trần Thùy Mai) xuất bản năm 1983 (nhà xuất bản Tác Phẩm Mới, Hà Nôi). 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+ </a:t>
            </a:r>
            <a:r>
              <a:rPr lang="vi-VN" sz="2400" dirty="0" smtClean="0">
                <a:latin typeface="+mj-lt"/>
              </a:rPr>
              <a:t>Tập </a:t>
            </a:r>
            <a:r>
              <a:rPr lang="vi-VN" sz="2400" dirty="0">
                <a:latin typeface="+mj-lt"/>
              </a:rPr>
              <a:t>truyện thiếu nhi </a:t>
            </a:r>
            <a:r>
              <a:rPr lang="vi-VN" sz="2400" i="1" dirty="0">
                <a:latin typeface="+mj-lt"/>
              </a:rPr>
              <a:t>Ngôi nhà trong cỏ</a:t>
            </a:r>
            <a:r>
              <a:rPr lang="vi-VN" sz="2400" dirty="0">
                <a:latin typeface="+mj-lt"/>
              </a:rPr>
              <a:t> (NXB Kim Đồng, Hà Nội, 1984) được giải thưởng văn học thiếu nhi của hội Nhà Văn Việt Nam. 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+ </a:t>
            </a:r>
            <a:r>
              <a:rPr lang="vi-VN" sz="2400" dirty="0" smtClean="0">
                <a:latin typeface="+mj-lt"/>
              </a:rPr>
              <a:t>Tập </a:t>
            </a:r>
            <a:r>
              <a:rPr lang="vi-VN" sz="2400" dirty="0">
                <a:latin typeface="+mj-lt"/>
              </a:rPr>
              <a:t>thơ </a:t>
            </a:r>
            <a:r>
              <a:rPr lang="vi-VN" sz="2400" i="1" dirty="0">
                <a:latin typeface="+mj-lt"/>
              </a:rPr>
              <a:t>Là mình</a:t>
            </a:r>
            <a:r>
              <a:rPr lang="vi-VN" sz="2400" dirty="0">
                <a:latin typeface="+mj-lt"/>
              </a:rPr>
              <a:t> (NXB Văn Nghệ, TP HCM, 2005) được giải thưởng thơ hội Nhà Văn TP HCM.</a:t>
            </a:r>
            <a:endParaRPr lang="en-US" sz="2400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876" y="1564068"/>
            <a:ext cx="3714750" cy="4857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7577" y="141668"/>
            <a:ext cx="117455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I/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5270500" y="0"/>
            <a:ext cx="4572000" cy="2159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bày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giả</a:t>
            </a:r>
            <a:r>
              <a:rPr lang="en-US" dirty="0" smtClean="0"/>
              <a:t> </a:t>
            </a:r>
            <a:r>
              <a:rPr lang="en-US" dirty="0" err="1" smtClean="0"/>
              <a:t>Lí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.</a:t>
            </a:r>
          </a:p>
          <a:p>
            <a:pPr algn="ctr"/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cá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108713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580" y="373487"/>
            <a:ext cx="1075385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32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32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32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1:Tâm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loud 2"/>
          <p:cNvSpPr/>
          <p:nvPr/>
        </p:nvSpPr>
        <p:spPr>
          <a:xfrm>
            <a:off x="3771900" y="736600"/>
            <a:ext cx="5219700" cy="1879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1161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203066" y="218942"/>
            <a:ext cx="6400800" cy="2794715"/>
          </a:xfrm>
          <a:prstGeom prst="cloud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endParaRPr lang="en-US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78794" y="3013657"/>
            <a:ext cx="4765183" cy="21378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</a:rPr>
              <a:t>(</a:t>
            </a:r>
            <a:r>
              <a:rPr lang="en-US" sz="2800" b="1" i="1" dirty="0" err="1" smtClean="0">
                <a:latin typeface="Times New Roman" panose="02020603050405020304" pitchFamily="18" charset="0"/>
              </a:rPr>
              <a:t>Bài</a:t>
            </a:r>
            <a:r>
              <a:rPr lang="en-US" sz="2800" b="1" i="1" dirty="0" smtClean="0"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</a:rPr>
              <a:t>văn</a:t>
            </a:r>
            <a:r>
              <a:rPr lang="en-US" sz="2800" b="1" i="1" dirty="0" smtClean="0"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</a:rPr>
              <a:t>viết</a:t>
            </a:r>
            <a:r>
              <a:rPr lang="en-US" sz="2800" b="1" i="1" dirty="0" smtClean="0"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</a:rPr>
              <a:t>về</a:t>
            </a:r>
            <a:r>
              <a:rPr lang="en-US" sz="2800" b="1" i="1" dirty="0" smtClean="0"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</a:rPr>
              <a:t>việc</a:t>
            </a:r>
            <a:r>
              <a:rPr lang="en-US" sz="2800" b="1" i="1" dirty="0" smtClean="0"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</a:rPr>
              <a:t>gì</a:t>
            </a:r>
            <a:r>
              <a:rPr lang="en-US" sz="2800" b="1" i="1" dirty="0" smtClean="0">
                <a:latin typeface="Times New Roman" panose="02020603050405020304" pitchFamily="18" charset="0"/>
              </a:rPr>
              <a:t>?)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6237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518" y="373487"/>
            <a:ext cx="10844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II.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 algn="just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0" y="1715483"/>
            <a:ext cx="6168980" cy="3075457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(?)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7392473" y="0"/>
            <a:ext cx="3928057" cy="3078051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(?)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5576552" y="3618962"/>
            <a:ext cx="5834130" cy="2781837"/>
          </a:xfrm>
          <a:prstGeom prst="cloud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(?)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con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51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/>
        </p:nvSpPr>
        <p:spPr>
          <a:xfrm>
            <a:off x="695459" y="605306"/>
            <a:ext cx="5151549" cy="5653825"/>
          </a:xfrm>
          <a:prstGeom prst="righ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trằn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Left Arrow Callout 4"/>
          <p:cNvSpPr/>
          <p:nvPr/>
        </p:nvSpPr>
        <p:spPr>
          <a:xfrm>
            <a:off x="5847008" y="641528"/>
            <a:ext cx="5203065" cy="5581380"/>
          </a:xfrm>
          <a:prstGeom prst="lef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459" y="6400800"/>
            <a:ext cx="3644721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6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428" y="85790"/>
            <a:ext cx="108440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II.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821251" y="1470785"/>
            <a:ext cx="45075" cy="53872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21217" y="1777285"/>
            <a:ext cx="4610637" cy="4522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Con:</a:t>
            </a:r>
            <a:endParaRPr lang="en-US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2800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4433" y="1470785"/>
            <a:ext cx="5885645" cy="515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</a:pP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trằn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6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6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triền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miên</a:t>
            </a:r>
            <a:r>
              <a:rPr lang="en-US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8936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796</Words>
  <Application>Microsoft Office PowerPoint</Application>
  <PresentationFormat>Custom</PresentationFormat>
  <Paragraphs>94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A. HOẠT ĐỘNG KHỞI ĐỘNG</vt:lpstr>
      <vt:lpstr>A. HOẠT ĐỘNG HÌNH THÀNH KIẾN THỨC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II/ Tổng kết</vt:lpstr>
      <vt:lpstr>C. HoẠT ĐỘNG LUYỆN TẬP</vt:lpstr>
      <vt:lpstr>Dặn dò: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pcdell</dc:creator>
  <cp:lastModifiedBy>Administrator</cp:lastModifiedBy>
  <cp:revision>28</cp:revision>
  <dcterms:created xsi:type="dcterms:W3CDTF">2016-07-29T09:22:30Z</dcterms:created>
  <dcterms:modified xsi:type="dcterms:W3CDTF">2016-10-29T01:48:02Z</dcterms:modified>
</cp:coreProperties>
</file>